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innenausbaumuenchen.pages.dev/holz-raumklima-quellen-schwinden-fugen/" TargetMode="External"/><Relationship Id="rId3" Type="http://schemas.openxmlformats.org/officeDocument/2006/relationships/hyperlink" Target="https://holzinnenausbaumuenchen.pages.dev/dateien/minimax-00a52ead3dc4cfdc97980b7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und Raumklima: Quellen, Schwinden und Fugen verstehen · Erklärende Präsentation</a:t>
            </a:r>
          </a:p>
        </p:txBody>
      </p:sp>
      <p:sp>
        <p:nvSpPr>
          <p:cNvPr id="3" name="Content Placeholder 2"/>
          <p:cNvSpPr>
            <a:spLocks noGrp="1"/>
          </p:cNvSpPr>
          <p:nvPr>
            <p:ph idx="1"/>
          </p:nvPr>
        </p:nvSpPr>
        <p:spPr/>
        <p:txBody>
          <a:bodyPr/>
          <a:lstStyle/>
          <a:p>
            <a:r>
              <a:t>Überblick: Holz ist ein lebendiger Werkstoff, der sich mit jeder Änderung der Luftfeuchtigkeit in seinen Dimensionen verändert. Wer Holzelemente im Innenausbau verbaut, sollte dieses Verhalten kennen und einkalkulieren – nicht um es zu fürchten, sondern um es in Planung und Ausführung gezielt zu berücksichtigen. Dieser Ratgeber erklärt die physikalischen Grundlagen von Quellen und Schwinden und gibt konkrete Hinweise, wie sich Holzbauteile dauerhaft funktionsgerecht einbauen lassen.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seine Maße verändert</a:t>
            </a:r>
          </a:p>
        </p:txBody>
      </p:sp>
      <p:sp>
        <p:nvSpPr>
          <p:cNvPr id="3" name="Content Placeholder 2"/>
          <p:cNvSpPr>
            <a:spLocks noGrp="1"/>
          </p:cNvSpPr>
          <p:nvPr>
            <p:ph idx="1"/>
          </p:nvPr>
        </p:nvSpPr>
        <p:spPr/>
        <p:txBody>
          <a:bodyPr/>
          <a:lstStyle/>
          <a:p>
            <a:pPr>
              <a:defRPr sz="1800"/>
            </a:pPr>
            <a:r>
              <a:t>Holz nimmt Wasserdampf aus der Raumluft auf und gibt ihn wieder ab. Steigt die Feuchte, quillt es – sinkt sie, schwindet es. Dieser Vorgang betrifft Massivholz in vollem Umfang, wirkt sich aber auch auf furnierte oder beschichtete Platten aus, dort meist abgeschwächt. Entscheidend für das Ausmaß der Bewegung ist die Holzart selbst: Weiche Hölzer und tangential geschnittene Flächen reagieren deutlich stärker als dichte, radial geschnittene Sorten. Auch die Konstruktionsweise spielt eine Rolle – querstabilisierte Aufbauten begrenzen die Maßänderung spürbar. Diese Zusammenhänge sollten bereits bei der Materialwahl und nicht erst bei der Montage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seine Maße verändert</a:t>
            </a:r>
          </a:p>
        </p:txBody>
      </p:sp>
      <p:sp>
        <p:nvSpPr>
          <p:cNvPr id="3" name="Content Placeholder 2"/>
          <p:cNvSpPr>
            <a:spLocks noGrp="1"/>
          </p:cNvSpPr>
          <p:nvPr>
            <p:ph idx="1"/>
          </p:nvPr>
        </p:nvSpPr>
        <p:spPr/>
        <p:txBody>
          <a:bodyPr/>
          <a:lstStyle/>
          <a:p>
            <a:pPr>
              <a:defRPr sz="1800"/>
            </a:pPr>
            <a:r>
              <a:t>berücksichtigt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bedeutet Quellen und Schwinden im Alltag?</a:t>
            </a:r>
          </a:p>
        </p:txBody>
      </p:sp>
      <p:sp>
        <p:nvSpPr>
          <p:cNvPr id="3" name="Content Placeholder 2"/>
          <p:cNvSpPr>
            <a:spLocks noGrp="1"/>
          </p:cNvSpPr>
          <p:nvPr>
            <p:ph idx="1"/>
          </p:nvPr>
        </p:nvSpPr>
        <p:spPr/>
        <p:txBody>
          <a:bodyPr/>
          <a:lstStyle/>
          <a:p>
            <a:pPr>
              <a:defRPr sz="1800"/>
            </a:pPr>
            <a:r>
              <a:t>Beim Quellen dehnen sich die Holzfasern aus, das Bauteil wird breiter und dicker. Beim Schwinden gibt das Holz Feuchte ab und verliert an Breite. Die ständige Wiederholung dieses Zyklus – das sogenannte Arbeiten des Holzes – macht sich im fertigen Ausbau vor allem an Fugenbreiten, Stoßkanten und Anschlüssen bemerkbar. Eine Fuge, die im Sommer kaum sichtbar ist, kann im Winter deutlich hervortreten. Das ist keine Fehlfunktion, sondern die erwartbare Reaktion eines naturnahen Werkstoffs auf die üblichen Feuchteschwankungen im Wohnraum.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richtige Raumklima einplanen</a:t>
            </a:r>
          </a:p>
        </p:txBody>
      </p:sp>
      <p:sp>
        <p:nvSpPr>
          <p:cNvPr id="3" name="Content Placeholder 2"/>
          <p:cNvSpPr>
            <a:spLocks noGrp="1"/>
          </p:cNvSpPr>
          <p:nvPr>
            <p:ph idx="1"/>
          </p:nvPr>
        </p:nvSpPr>
        <p:spPr/>
        <p:txBody>
          <a:bodyPr/>
          <a:lstStyle/>
          <a:p>
            <a:pPr>
              <a:defRPr sz="1800"/>
            </a:pPr>
            <a:r>
              <a:t>In Wohnräumen schwankt die relative Luftfeuchtigkeit je nach Jahreszeit, Lüftungsverhalten und Heizungsbetrieb. Im Winter sinkt sie durch die Heizungsluft ab, im Sommer steigt sie bei warmer Außenluft wieder an. Hölzer werden daher nicht für eine einzelne Zielfeuchte eingebaut, sondern für den gesamten zu erwartenden Schwankungsbereich des jeweiligen Raums. Besonders betrifft das Bereiche hinter Heizkörpern oder an stark besonnten Außenwänden, wo das Holz schneller austrocknet. In Küchen, schlecht belüfteten Schlafzimmern oder Feuchtbereichen fällt die Schwankungsbreite größer aus – hier sind größere Fugenreserven einzuplanen.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Klimatische Eingewöhnung vor der Montage</a:t>
            </a:r>
          </a:p>
        </p:txBody>
      </p:sp>
      <p:sp>
        <p:nvSpPr>
          <p:cNvPr id="3" name="Content Placeholder 2"/>
          <p:cNvSpPr>
            <a:spLocks noGrp="1"/>
          </p:cNvSpPr>
          <p:nvPr>
            <p:ph idx="1"/>
          </p:nvPr>
        </p:nvSpPr>
        <p:spPr/>
        <p:txBody>
          <a:bodyPr/>
          <a:lstStyle/>
          <a:p>
            <a:pPr>
              <a:defRPr sz="1800"/>
            </a:pPr>
            <a:r>
              <a:t>Lagert Holz vor dem Einbau bei deutlich anderer Feuchte als im Zielraum, reagiert es nach der Montage umso stärker. Eine fachgerechte Eingewöhnung – das Lagern des Materials über einen angemessenen Zeitraum im oder nahe am späteren Verwendungsraum – gleicht die Holzfeuchte an und mindert das Ausmaß der ersten Bewegung nach dem Einbau. Dabei sollte das Material ausgepackt und mit ausreichend Abstand gelagert werden, damit die Raumluft ungehindert zirkulieren kann. Dieser Schritt wird bei der Planung häufig übersprungen, ist aber ein einfaches Mittel, um spätere Fugenprobleme zu reduzieren.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Fugen und Anschlüsse richtig dimensionieren</a:t>
            </a:r>
          </a:p>
        </p:txBody>
      </p:sp>
      <p:sp>
        <p:nvSpPr>
          <p:cNvPr id="3" name="Content Placeholder 2"/>
          <p:cNvSpPr>
            <a:spLocks noGrp="1"/>
          </p:cNvSpPr>
          <p:nvPr>
            <p:ph idx="1"/>
          </p:nvPr>
        </p:nvSpPr>
        <p:spPr/>
        <p:txBody>
          <a:bodyPr/>
          <a:lstStyle/>
          <a:p>
            <a:pPr>
              <a:defRPr sz="1800"/>
            </a:pPr>
            <a:r>
              <a:t>Die Konstruktion muss die zu erwartende Holz Bewegung aufnehmen – nicht verhindern. Stoßfugen sollten nicht gepresst, sondern mit genügend Spielraum ausgeführt werden, damit das Bauteil arbeiten kann. Zu angrenzenden Bauteilen wie Wand, Decke und Boden sind definierte Randabstände nötig, die sich durch Leisten, Sockel oder Schattenfugen optisch kaschieren lassen. An Heizkörpern und stark besonnten Wandflächen fällt die Bewegung am deutlichsten aus, hier lohnt sich eine grosszügigere Bemessung. Eine durchdachte Unterkonstruktion mit Hinterlüftung oder definiertem Abstand kann Feuchteunterschiede teilweise ausgleichen, ersetzt aber nicht die sy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Fugen und Anschlüsse richtig dimensionieren</a:t>
            </a:r>
          </a:p>
        </p:txBody>
      </p:sp>
      <p:sp>
        <p:nvSpPr>
          <p:cNvPr id="3" name="Content Placeholder 2"/>
          <p:cNvSpPr>
            <a:spLocks noGrp="1"/>
          </p:cNvSpPr>
          <p:nvPr>
            <p:ph idx="1"/>
          </p:nvPr>
        </p:nvSpPr>
        <p:spPr/>
        <p:txBody>
          <a:bodyPr/>
          <a:lstStyle/>
          <a:p>
            <a:pPr>
              <a:defRPr sz="1800"/>
            </a:pPr>
            <a:r>
              <a:t>stematische Fugenplanung.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 und Raumklima: Quellen, Schwinden und Fugen verstehen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