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innenausbaumuenchen.pages.dev/holzflaechen-im-bestand-auffrischen-schleifen-oelen-teilerneuerung/" TargetMode="External"/><Relationship Id="rId3" Type="http://schemas.openxmlformats.org/officeDocument/2006/relationships/hyperlink" Target="https://holzinnenausbaumuenchen.pages.dev/dateien/minimax-104abe1da7451c97d47986e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Holzflächen im Bestand auffrischen: Schleifen, Ölen, Teilerneuerung · Erklärende Präsentation</a:t>
            </a:r>
          </a:p>
        </p:txBody>
      </p:sp>
      <p:sp>
        <p:nvSpPr>
          <p:cNvPr id="3" name="Content Placeholder 2"/>
          <p:cNvSpPr>
            <a:spLocks noGrp="1"/>
          </p:cNvSpPr>
          <p:nvPr>
            <p:ph idx="1"/>
          </p:nvPr>
        </p:nvSpPr>
        <p:spPr/>
        <p:txBody>
          <a:bodyPr/>
          <a:lstStyle/>
          <a:p>
            <a:r>
              <a:t>Überblick: Holzflächen im Bestand zu pflegen bedeutet nicht automatisch, sie vollständig neu aufzubauen. Entscheidend ist eine genaue Einschätzung von Beschichtung, Holzart, Materialreserve und tatsächlicher Beanspruchung. Der folgende Leitfaden zeigt, wann eine Auffrischung genügt, wann ein neuer Schichtaufbau sinnvoll ist und welche Rolle eine Teilerneuerung übernehmen kann. Die beiden Hinweise „Grundlagen zur Holzoberflächen-Auffrischung“ und „Pflege- und Nacharbeitswege“ führen ergänzend zu den einzelnen Arbeitsschritten.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vor der Bearbeitung prüfen</a:t>
            </a:r>
          </a:p>
        </p:txBody>
      </p:sp>
      <p:sp>
        <p:nvSpPr>
          <p:cNvPr id="3" name="Content Placeholder 2"/>
          <p:cNvSpPr>
            <a:spLocks noGrp="1"/>
          </p:cNvSpPr>
          <p:nvPr>
            <p:ph idx="1"/>
          </p:nvPr>
        </p:nvSpPr>
        <p:spPr/>
        <p:txBody>
          <a:bodyPr/>
          <a:lstStyle/>
          <a:p>
            <a:pPr>
              <a:defRPr sz="1800"/>
            </a:pPr>
            <a:r>
              <a:t>Vor jeder Arbeiten sollte geklärt werden, welche Beschichtung auf der Fläche liegt, wie dick sie ist und ob sie noch haftet. Nachlassender Glanz, leichte Grauverfärbung, kleine Kratzer oder Verschmutzungen sprechen häufig für eine Auffrischung. Bei unbekanntem Aufbau ist eine Probefläche besonders wichtig: Hartwachsöl und Lack verhalten sich unterschiedlich und nicht jede Pflege passt zu jeder vorhandenen Oberfläche. Auch die Holzart, die Furnierstärke und der Zustand des Untergrundes beeinflussen die Entscheidung. Erst wenn diese Punkte bekannt sind, lässt sich der sinnvollen Umfang der Maßnahme bestimmen.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Schliffen und Furnierreserven berücksichtigen</a:t>
            </a:r>
          </a:p>
        </p:txBody>
      </p:sp>
      <p:sp>
        <p:nvSpPr>
          <p:cNvPr id="3" name="Content Placeholder 2"/>
          <p:cNvSpPr>
            <a:spLocks noGrp="1"/>
          </p:cNvSpPr>
          <p:nvPr>
            <p:ph idx="1"/>
          </p:nvPr>
        </p:nvSpPr>
        <p:spPr/>
        <p:txBody>
          <a:bodyPr/>
          <a:lstStyle/>
          <a:p>
            <a:pPr>
              <a:defRPr sz="1800"/>
            </a:pPr>
            <a:r>
              <a:t>Ein Schliff entfernt Material und verringert damit die Reserve für spätere Nacharbeiten. Bei Furnier, das nur wenige Zehntelmillimeter dick ist, kann bereits der erste Schliff entscheidend sein. Deshalb sind feines Schleifmaterial, wenig Druck und eine gleichmäßige Maschinenführung besonders wichtig. Ein Probeschliff an einer verdeckten Stelle zeigt, wie viel Material noch vorhanden ist. Tiefe Kratzer, die durch das Furnier reichen, lassen sich nicht vollständig durch Schleifen beseitigen. Stark verformte oder aufgequollene Furnierbereiche benötigen einen fachlichen Befund oder eine Teilerneuerung. Wer die Materialreserve frühzeitig berücksic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Schliffen und Furnierreserven berücksichtigen</a:t>
            </a:r>
          </a:p>
        </p:txBody>
      </p:sp>
      <p:sp>
        <p:nvSpPr>
          <p:cNvPr id="3" name="Content Placeholder 2"/>
          <p:cNvSpPr>
            <a:spLocks noGrp="1"/>
          </p:cNvSpPr>
          <p:nvPr>
            <p:ph idx="1"/>
          </p:nvPr>
        </p:nvSpPr>
        <p:spPr/>
        <p:txBody>
          <a:bodyPr/>
          <a:lstStyle/>
          <a:p>
            <a:pPr>
              <a:defRPr sz="1800"/>
            </a:pPr>
            <a:r>
              <a:t>htigt, vermeidet unnötige Eingriffe.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Öl, Lack und Pflegeintervalle unterscheiden</a:t>
            </a:r>
          </a:p>
        </p:txBody>
      </p:sp>
      <p:sp>
        <p:nvSpPr>
          <p:cNvPr id="3" name="Content Placeholder 2"/>
          <p:cNvSpPr>
            <a:spLocks noGrp="1"/>
          </p:cNvSpPr>
          <p:nvPr>
            <p:ph idx="1"/>
          </p:nvPr>
        </p:nvSpPr>
        <p:spPr/>
        <p:txBody>
          <a:bodyPr/>
          <a:lstStyle/>
          <a:p>
            <a:pPr>
              <a:defRPr sz="1800"/>
            </a:pPr>
            <a:r>
              <a:t>Geölte Flächen werden regelmäßig nachgepflegt. Zur Nachpflege gehören typically Reinigung und ein dünner Auftrag des passenden Pflegeprodukts; die Intervalle richten sich nach Nutzung, Reinigungsmittel und Produkt. Eine dekorative Wandverkleidung wird anders beansprucht als eine Front in Reichweite von Händen oder eine Fläche nahe einer Spüle. Stehendes Wasser und aggressive Reiniger können die Oberfläche belasten. Ein lackierter Film wird dagegen nicht nachgeölt. Bei Lack sind kleine Ausbesserungen, ein möglicher Neuaufbau und die spätere Pflege wichtiger. Trocknung und Aushärtung sind ebenfalls nicht gleichzusetzen; maßgeblich bleiben die V</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Öl, Lack und Pflegeintervalle unterscheiden</a:t>
            </a:r>
          </a:p>
        </p:txBody>
      </p:sp>
      <p:sp>
        <p:nvSpPr>
          <p:cNvPr id="3" name="Content Placeholder 2"/>
          <p:cNvSpPr>
            <a:spLocks noGrp="1"/>
          </p:cNvSpPr>
          <p:nvPr>
            <p:ph idx="1"/>
          </p:nvPr>
        </p:nvSpPr>
        <p:spPr/>
        <p:txBody>
          <a:bodyPr/>
          <a:lstStyle/>
          <a:p>
            <a:pPr>
              <a:defRPr sz="1800"/>
            </a:pPr>
            <a:r>
              <a:t>orgaben des jeweiligen Herstellers.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Neuaufbau oder Teilerneuerung abwägen</a:t>
            </a:r>
          </a:p>
        </p:txBody>
      </p:sp>
      <p:sp>
        <p:nvSpPr>
          <p:cNvPr id="3" name="Content Placeholder 2"/>
          <p:cNvSpPr>
            <a:spLocks noGrp="1"/>
          </p:cNvSpPr>
          <p:nvPr>
            <p:ph idx="1"/>
          </p:nvPr>
        </p:nvSpPr>
        <p:spPr/>
        <p:txBody>
          <a:bodyPr/>
          <a:lstStyle/>
          <a:p>
            <a:pPr>
              <a:defRPr sz="1800"/>
            </a:pPr>
            <a:r>
              <a:t>Ein kompletter Neuaufbau wird sinnvoll, wenn die Altbeschichtung nicht mehr trägt, der Untergrund stark verändert ist, Ablösungen oder Risse vorliegen oder ein Systemwechsel von Öl zu Lack beziehungsweise umgekehrt geplant wird. Dann wird die Fläche zurückgebaut, geschliffen und mit einem passenden Schichtaufbau neu beschichtet. Nicht jede Fläche muss jedoch vollständig erneuert werden. Einzelne Möbelteile, stark beanspruchte Zonen oder beschädigte Ecken können gezielt ersetzt werden. Material, Furnierrichtung, Farbton und Übergänge müssen dabei zur Bestandsfläche passen. Ein Muster auf dem tatsächlichen Material zeigt, ob die Teilerneuerung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Neuaufbau oder Teilerneuerung abwägen</a:t>
            </a:r>
          </a:p>
        </p:txBody>
      </p:sp>
      <p:sp>
        <p:nvSpPr>
          <p:cNvPr id="3" name="Content Placeholder 2"/>
          <p:cNvSpPr>
            <a:spLocks noGrp="1"/>
          </p:cNvSpPr>
          <p:nvPr>
            <p:ph idx="1"/>
          </p:nvPr>
        </p:nvSpPr>
        <p:spPr/>
        <p:txBody>
          <a:bodyPr/>
          <a:lstStyle/>
          <a:p>
            <a:pPr>
              <a:defRPr sz="1800"/>
            </a:pPr>
            <a:r>
              <a:t>optisch stimmig wirkt.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Schritte für eine sichere Entscheidung</a:t>
            </a:r>
          </a:p>
        </p:txBody>
      </p:sp>
      <p:sp>
        <p:nvSpPr>
          <p:cNvPr id="3" name="Content Placeholder 2"/>
          <p:cNvSpPr>
            <a:spLocks noGrp="1"/>
          </p:cNvSpPr>
          <p:nvPr>
            <p:ph idx="1"/>
          </p:nvPr>
        </p:nvSpPr>
        <p:spPr/>
        <p:txBody>
          <a:bodyPr/>
          <a:lstStyle/>
          <a:p>
            <a:pPr>
              <a:defRPr sz="1800"/>
            </a:pPr>
            <a:r>
              <a:t>Die praktische Entscheidung lässt sich in vier Schritten strukturieren: Erstens den Bestand prüfen und Altbeschichtung, Haftung sowie Verträglichkeit klären. Zweitens die Beanspruchung berücksichtigen, also Kontakt, Reinigung, Wasser, Wärme und direkte tägliche Nutzung. Drittens den Aufwand abwägen und zwischen Reinigung, leichtem Schliff, Teilerneuerung und Neuaufbau wählen. Viertens Produkt, Farbton und Glanzgrad an einer Probe im tatsächlichen Raum bei Tageslicht und Beleuchtung prüfen. Vor der Freigabe sollten außerdem Verarbeitungstemperatur, Luftwechsel und Schichtdicke berücksichtigt werden. Grundlagen zur Holzoberflächen-Auffrischung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Schritte für eine sichere Entscheidung</a:t>
            </a:r>
          </a:p>
        </p:txBody>
      </p:sp>
      <p:sp>
        <p:nvSpPr>
          <p:cNvPr id="3" name="Content Placeholder 2"/>
          <p:cNvSpPr>
            <a:spLocks noGrp="1"/>
          </p:cNvSpPr>
          <p:nvPr>
            <p:ph idx="1"/>
          </p:nvPr>
        </p:nvSpPr>
        <p:spPr/>
        <p:txBody>
          <a:bodyPr/>
          <a:lstStyle/>
          <a:p>
            <a:pPr>
              <a:defRPr sz="1800"/>
            </a:pPr>
            <a:r>
              <a:t>sowie weitere Hinweise zu Pflege- und Nacharbeitswegen ergänzen diese Entscheidung.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Holzflächen im Bestand auffrischen: Schleifen, Ölen, Teilerneuerung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