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innenausbaumuenchen.pages.dev/kuechenfronten-aus-holz-traeger-furnier-und-oberflaeche/" TargetMode="External"/><Relationship Id="rId3" Type="http://schemas.openxmlformats.org/officeDocument/2006/relationships/hyperlink" Target="https://holzinnenausbaumuenchen.pages.dev/dateien/minimax-470f62494b85bf7f73de60b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Küchenfronten aus Holz: Träger, Furnier und passende Oberfläche · Erklärende Präsentation</a:t>
            </a:r>
          </a:p>
        </p:txBody>
      </p:sp>
      <p:sp>
        <p:nvSpPr>
          <p:cNvPr id="3" name="Content Placeholder 2"/>
          <p:cNvSpPr>
            <a:spLocks noGrp="1"/>
          </p:cNvSpPr>
          <p:nvPr>
            <p:ph idx="1"/>
          </p:nvPr>
        </p:nvSpPr>
        <p:spPr/>
        <p:txBody>
          <a:bodyPr/>
          <a:lstStyle/>
          <a:p>
            <a:r>
              <a:t>Überblick: Eine Küchenfront aus Holz wird täglich geöffnet, berührt, gereinigt und rund um Spüle, Geschirrspüler oder Dampfgarer Feuchtigkeit ausgesetzt. Für eine dauerhaft passende Lösung sollten deshalb nicht Holzart und Farbe allein, sondern der vollständige Aufbau bewertet werden. Der folgende Leitfaden hilft, Massivholz, Furnier und beschichtete Platten zu unterscheiden, Oberflächen passend auszuwählen und Angebote sinnvoll zu vergleichen. Die wichtigsten Grundlagen zu Träger, Deckschicht und Oberfläche finden sich im Ratgeber zu [Küchenfronten aus Holz](https://holzinnenausbaumuenchen.pages.dev/kuechenfronten-aus-holz-traeger-furnier-un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Bauweise passt zur täglichen Beanspruchung?</a:t>
            </a:r>
          </a:p>
        </p:txBody>
      </p:sp>
      <p:sp>
        <p:nvSpPr>
          <p:cNvPr id="3" name="Content Placeholder 2"/>
          <p:cNvSpPr>
            <a:spLocks noGrp="1"/>
          </p:cNvSpPr>
          <p:nvPr>
            <p:ph idx="1"/>
          </p:nvPr>
        </p:nvSpPr>
        <p:spPr/>
        <p:txBody>
          <a:bodyPr/>
          <a:lstStyle/>
          <a:p>
            <a:pPr>
              <a:defRPr sz="1800"/>
            </a:pPr>
            <a:r>
              <a:t>Massivholz, furnierte Trägerplatten und beschichtete Holzdekorplatten haben unterschiedliche Eigenschaften. Massivholz bietet eine durchgehende Struktur und kann je nach Holzart mehrfach nachgeschliffen und neu geölt werden. Feuchtewechsel können jedoch zu Bewegungen führen, weshalb der Einsatzort und ein konstruktiver Schutz gegen stehende Nässe berücksichtigt werden müssen. Bei einer furnierten Platte bilden eine dünne Echtholzschicht und ein Träger aus MDF, Span- oder Sperrholz die Front. Sie erscheint meist ruhig und einheitlich, ist an der Deckschicht jedoch nur begrenzt bearbeitbar. Eine beschichtete Platte mit Holzdekor, etwa Melamin 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Bauweise passt zur täglichen Beanspruchung?</a:t>
            </a:r>
          </a:p>
        </p:txBody>
      </p:sp>
      <p:sp>
        <p:nvSpPr>
          <p:cNvPr id="3" name="Content Placeholder 2"/>
          <p:cNvSpPr>
            <a:spLocks noGrp="1"/>
          </p:cNvSpPr>
          <p:nvPr>
            <p:ph idx="1"/>
          </p:nvPr>
        </p:nvSpPr>
        <p:spPr/>
        <p:txBody>
          <a:bodyPr/>
          <a:lstStyle/>
          <a:p>
            <a:pPr>
              <a:defRPr sz="1800"/>
            </a:pPr>
            <a:r>
              <a:t>der CPL, besitzt keine echte Holzoberfläche. Sie ist pflegeleicht, Beschädigungen lassen sich aber meist nicht ansatzfrei ausbessern.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Träger, Deckschicht und Kante gemeinsam prüfen</a:t>
            </a:r>
          </a:p>
        </p:txBody>
      </p:sp>
      <p:sp>
        <p:nvSpPr>
          <p:cNvPr id="3" name="Content Placeholder 2"/>
          <p:cNvSpPr>
            <a:spLocks noGrp="1"/>
          </p:cNvSpPr>
          <p:nvPr>
            <p:ph idx="1"/>
          </p:nvPr>
        </p:nvSpPr>
        <p:spPr/>
        <p:txBody>
          <a:bodyPr/>
          <a:lstStyle/>
          <a:p>
            <a:pPr>
              <a:defRPr sz="1800"/>
            </a:pPr>
            <a:r>
              <a:t>Eine sichtbare Holzart beschreibt nicht denentire Aufbau einer Küchenfront. Für einen belastbaren Vergleich gehören deshalb Trägermaterial, Deckmaterial, Furnierstärke und Kantenaufbau zusammen in die Auswahl. Bei Massivholz sind Sortierung und Verarbeitung wichtig; die Angabe „Eiche“ allein reicht nicht aus. Bei Furnier sollte die Stärke der Echtholzschicht bekannt sein, weil sie die möglichen Bearbeitungen begrenzt. Auch die Kanten verdienen Aufmerksamkeit: Furnier- oder Anleimerkanten können beschädigt werden oder sich bei Feuchtigkeit lösen, während eine Massivholzkante robuster sein kann, aber ebenfalls gepflegt werden muss. Besonders an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Träger, Deckschicht und Kante gemeinsam prüfen</a:t>
            </a:r>
          </a:p>
        </p:txBody>
      </p:sp>
      <p:sp>
        <p:nvSpPr>
          <p:cNvPr id="3" name="Content Placeholder 2"/>
          <p:cNvSpPr>
            <a:spLocks noGrp="1"/>
          </p:cNvSpPr>
          <p:nvPr>
            <p:ph idx="1"/>
          </p:nvPr>
        </p:nvSpPr>
        <p:spPr/>
        <p:txBody>
          <a:bodyPr/>
          <a:lstStyle/>
          <a:p>
            <a:pPr>
              <a:defRPr sz="1800"/>
            </a:pPr>
            <a:r>
              <a:t> der Spüle, beim Geschirrspüler und in der Nähe eines Dampfgarers sollte geklärt werden, ob der konkrete Aufbau für den Einsatzort freigegeben ist.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Öl, Wachs oder Lack richtig einordnen</a:t>
            </a:r>
          </a:p>
        </p:txBody>
      </p:sp>
      <p:sp>
        <p:nvSpPr>
          <p:cNvPr id="3" name="Content Placeholder 2"/>
          <p:cNvSpPr>
            <a:spLocks noGrp="1"/>
          </p:cNvSpPr>
          <p:nvPr>
            <p:ph idx="1"/>
          </p:nvPr>
        </p:nvSpPr>
        <p:spPr/>
        <p:txBody>
          <a:bodyPr/>
          <a:lstStyle/>
          <a:p>
            <a:pPr>
              <a:defRPr sz="1800"/>
            </a:pPr>
            <a:r>
              <a:t>Die Oberflächenbehandlung beeinflusst Optik, Pflege und Reparierbarkeit. Öl betont die Holzstruktur und kann punktuell nachgepflegt werden, benötigt aber regelmäßige Auffrischungen. Wachs verhält sich ähnlich und ist häufig etwas pflegeintensiver. Lack bildet einen geschlossenen Film und erleichtert die Reinigung; sichtbare Schäden im Lackfilm müssen fachgerecht ausgebessert werden. Für dünne Furniere und beschichtete Platten ist eine lackierte Variante daher oft die praktischere Lösung. Wichtig bleibt, dass keine Oberflächenbehandlung eine Küchenfront vollständig unempfindlich macht. Auch die tatsächlich verwendeten Reinigungsmittel müssen z</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Öl, Wachs oder Lack richtig einordnen</a:t>
            </a:r>
          </a:p>
        </p:txBody>
      </p:sp>
      <p:sp>
        <p:nvSpPr>
          <p:cNvPr id="3" name="Content Placeholder 2"/>
          <p:cNvSpPr>
            <a:spLocks noGrp="1"/>
          </p:cNvSpPr>
          <p:nvPr>
            <p:ph idx="1"/>
          </p:nvPr>
        </p:nvSpPr>
        <p:spPr/>
        <p:txBody>
          <a:bodyPr/>
          <a:lstStyle/>
          <a:p>
            <a:pPr>
              <a:defRPr sz="1800"/>
            </a:pPr>
            <a:r>
              <a:t>ur Oberfläche passen. Freigegebene Pflegeprodukte sollten im Angebot oder Produktdatenblatt ausdrücklich benannt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Scharniere, Griffbereich und Frontmitte beachten</a:t>
            </a:r>
          </a:p>
        </p:txBody>
      </p:sp>
      <p:sp>
        <p:nvSpPr>
          <p:cNvPr id="3" name="Content Placeholder 2"/>
          <p:cNvSpPr>
            <a:spLocks noGrp="1"/>
          </p:cNvSpPr>
          <p:nvPr>
            <p:ph idx="1"/>
          </p:nvPr>
        </p:nvSpPr>
        <p:spPr/>
        <p:txBody>
          <a:bodyPr/>
          <a:lstStyle/>
          <a:p>
            <a:pPr>
              <a:defRPr sz="1800"/>
            </a:pPr>
            <a:r>
              <a:t>Die stärkste Belastung entsteht nicht zwangsläufig auf der großen Fläche, sondern an den täglich genutzten Übergängen. Im Scharnierbereich muss der Träger die Befestigung sicher aufnehmen; schwere Massivholzfronten erfordern eine entsprechende Abstimmung von Scharnieren und Konstruktion. Am Griffbereich und in der Frontmitte wird häufig mit feuchten Händen gearbeitet, dort muss die Oberfläche wiederholte Reinigung vertragen, ohne aufzuquellen oder stumpf zu werden. An Längs- und Querkanten können Stoßstellen besonders anfällig sein. Sinnvoll ist deshalb eine Sichtprüfung des Produkts oder eines Musters mit bereits fertig bearbeiteter Kante. 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Scharniere, Griffbereich und Frontmitte beachten</a:t>
            </a:r>
          </a:p>
        </p:txBody>
      </p:sp>
      <p:sp>
        <p:nvSpPr>
          <p:cNvPr id="3" name="Content Placeholder 2"/>
          <p:cNvSpPr>
            <a:spLocks noGrp="1"/>
          </p:cNvSpPr>
          <p:nvPr>
            <p:ph idx="1"/>
          </p:nvPr>
        </p:nvSpPr>
        <p:spPr/>
        <p:txBody>
          <a:bodyPr/>
          <a:lstStyle/>
          <a:p>
            <a:pPr>
              <a:defRPr sz="1800"/>
            </a:pPr>
            <a:r>
              <a:t>arbe, Maserung und das Verhalten bei Tages- und Kunstlicht lassen sich besser beurteilen, wenn alle relevanten Oberflächen am gleichen Muster gezeigt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Bestellung dokumentiert werden sollte</a:t>
            </a:r>
          </a:p>
        </p:txBody>
      </p:sp>
      <p:sp>
        <p:nvSpPr>
          <p:cNvPr id="3" name="Content Placeholder 2"/>
          <p:cNvSpPr>
            <a:spLocks noGrp="1"/>
          </p:cNvSpPr>
          <p:nvPr>
            <p:ph idx="1"/>
          </p:nvPr>
        </p:nvSpPr>
        <p:spPr/>
        <p:txBody>
          <a:bodyPr/>
          <a:lstStyle/>
          <a:p>
            <a:pPr>
              <a:defRPr sz="1800"/>
            </a:pPr>
            <a:r>
              <a:t>Ein vergleichbares Angebot sollte mehr als eine Materialbezeichnung enthalten. Hilfreich sind Angaben zur Holzart und Sortierung, zum Trägermaterial, zur Furnierstärke sowie zum Kantenaufbau. Auch der vorgesehene Oberflächenaufbau, freigegebene Reinigungsmittel, Angaben zur Beanspruchbarkeit sowie Hinweise zu Emissionen und geeigneten Kennzeichnungen gehören in die Unterlagen. Ergänzend lassen sich Maße, Anschlüsse und der konkrete Einsatzort notieren, damit die [Detailangaben zur Küchenfront abstimmen](https://holzinnenausbaumuenchen.pages.dev/kuechenfronten-aus-holz-traeger-furnier-und-oberflaeche/) klar geprüft werden können. Bleiben Konst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Bestellung dokumentiert werden sollte</a:t>
            </a:r>
          </a:p>
        </p:txBody>
      </p:sp>
      <p:sp>
        <p:nvSpPr>
          <p:cNvPr id="3" name="Content Placeholder 2"/>
          <p:cNvSpPr>
            <a:spLocks noGrp="1"/>
          </p:cNvSpPr>
          <p:nvPr>
            <p:ph idx="1"/>
          </p:nvPr>
        </p:nvSpPr>
        <p:spPr/>
        <p:txBody>
          <a:bodyPr/>
          <a:lstStyle/>
          <a:p>
            <a:pPr>
              <a:defRPr sz="1800"/>
            </a:pPr>
            <a:r>
              <a:t>ruktion, Deckschicht und Oberfläche nachvollziehbar, lassen sich vergleichbare Angebote sinnvoll gegenüberstellen und spätere Pflege sowie Reparaturen besser planen.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Küchenfronten aus Holz: Träger, Furnier und passende Oberfläche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