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innenausbaumuenchen.pages.dev/holzherkunft-und-nachweise-innenausbau/" TargetMode="External"/><Relationship Id="rId3" Type="http://schemas.openxmlformats.org/officeDocument/2006/relationships/hyperlink" Target="https://holzinnenausbaumuenchen.pages.dev/dateien/minimax-caf0a0ea04a875fa162aa13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Herkunftsnachweise und Emissionspapiere für Innenausbau-Holz: was wirklich in die Angebotsmappe gehört · Erklärende Präsentation</a:t>
            </a:r>
          </a:p>
        </p:txBody>
      </p:sp>
      <p:sp>
        <p:nvSpPr>
          <p:cNvPr id="3" name="Content Placeholder 2"/>
          <p:cNvSpPr>
            <a:spLocks noGrp="1"/>
          </p:cNvSpPr>
          <p:nvPr>
            <p:ph idx="1"/>
          </p:nvPr>
        </p:nvSpPr>
        <p:spPr/>
        <p:txBody>
          <a:bodyPr/>
          <a:lstStyle/>
          <a:p>
            <a:r>
              <a:t>Überblick: Bei einem Carport oder einer Terrassenüberdachung in Essen wird Holz nicht nur nach Erscheinungsbild ausgewählt. Entscheidend ist auch, wie das Material im Freien eingesetzt wird und welche Nachweise zu Herkunft, Aufbau, Oberflächenbehandlung und Eignung vorliegen. Der Ratgeber zu Herkunftsnachweisen und Emissionspapieren für den Innenausbau liefert dafür eine belastbare Grundlage: Materialangaben und Produktnachweise gehören getrennt geprüft. Für Lösungen rund um Regenwasser, Carport und Terrassenüberdachung lässt sich dieser Ansatz auf die Planung von Holzflächen im Außenbereich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Einsatzort gemeinsam festlegen</a:t>
            </a:r>
          </a:p>
        </p:txBody>
      </p:sp>
      <p:sp>
        <p:nvSpPr>
          <p:cNvPr id="3" name="Content Placeholder 2"/>
          <p:cNvSpPr>
            <a:spLocks noGrp="1"/>
          </p:cNvSpPr>
          <p:nvPr>
            <p:ph idx="1"/>
          </p:nvPr>
        </p:nvSpPr>
        <p:spPr/>
        <p:txBody>
          <a:bodyPr/>
          <a:lstStyle/>
          <a:p>
            <a:pPr>
              <a:defRPr sz="1800"/>
            </a:pPr>
            <a:r>
              <a:t>Vor der Anfrage sollten Funktion, Holzart, gewünschtes Erscheinungsbild undBeanspruchung schriftlich feststehen. Dazu gehören Angaben zu Plattentyp, Stärke, Trägermaterial, sichtbaren Kanten und Verarbeitungsart. Massivholz, Furnier und Holzwerkstoffe lassen sich nicht allein nach dem Produktnamen beurteilen. Ein sichtbares Eichenmotiv kann beispielsweise auf einer furnierten Trägerplatte aufgebracht sein. Für die spätere Prüfung von Muster und Lieferung ist deshalb eine genaue Materialbeschreibung wichtig. Besonders bei einem Carport oder einer Terrassenüberdachung sollte das Angebot außerdem klarstellen, für welche Flächen, Witterungs- und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Einsatzort gemeinsam festlegen</a:t>
            </a:r>
          </a:p>
        </p:txBody>
      </p:sp>
      <p:sp>
        <p:nvSpPr>
          <p:cNvPr id="3" name="Content Placeholder 2"/>
          <p:cNvSpPr>
            <a:spLocks noGrp="1"/>
          </p:cNvSpPr>
          <p:nvPr>
            <p:ph idx="1"/>
          </p:nvPr>
        </p:nvSpPr>
        <p:spPr/>
        <p:txBody>
          <a:bodyPr/>
          <a:lstStyle/>
          <a:p>
            <a:pPr>
              <a:defRPr sz="1800"/>
            </a:pPr>
            <a:r>
              <a:t>Nutzungsbedingungen das Bauteil vorgesehen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Herkunft und Lieferkette nachvollziehbar belegen</a:t>
            </a:r>
          </a:p>
        </p:txBody>
      </p:sp>
      <p:sp>
        <p:nvSpPr>
          <p:cNvPr id="3" name="Content Placeholder 2"/>
          <p:cNvSpPr>
            <a:spLocks noGrp="1"/>
          </p:cNvSpPr>
          <p:nvPr>
            <p:ph idx="1"/>
          </p:nvPr>
        </p:nvSpPr>
        <p:spPr/>
        <p:txBody>
          <a:bodyPr/>
          <a:lstStyle/>
          <a:p>
            <a:pPr>
              <a:defRPr sz="1800"/>
            </a:pPr>
            <a:r>
              <a:t>Ein Herkunftsnachweis beantwortet die Frage, welches Holz verwendet wurde und aus welcher Lieferkette es stammt. Je nach Vermarktung können ein Lieferschein oder eine Zertifizierung des Holzes beziehungsweise der Lieferkette relevant sein. Wichtig ist die Unterscheidung zwischen einer Zertifizierung des Rohmaterials und einer Zertifizierung des ausführenden Betriebs. Auch Holzart, Maße und Menge gehören zum nachvollziehbaren Beleg. Ein FSC- oder PEFC-Siegel an einer Platte beweist nicht automatisch, wie das fertige Bauteil verklebt, beschichtet oder für den vorgesehenen Einsatzort freigegeben wurde. Deshalb sollten Herkunfts- und Produktnachw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Herkunft und Lieferkette nachvollziehbar belegen</a:t>
            </a:r>
          </a:p>
        </p:txBody>
      </p:sp>
      <p:sp>
        <p:nvSpPr>
          <p:cNvPr id="3" name="Content Placeholder 2"/>
          <p:cNvSpPr>
            <a:spLocks noGrp="1"/>
          </p:cNvSpPr>
          <p:nvPr>
            <p:ph idx="1"/>
          </p:nvPr>
        </p:nvSpPr>
        <p:spPr/>
        <p:txBody>
          <a:bodyPr/>
          <a:lstStyle/>
          <a:p>
            <a:pPr>
              <a:defRPr sz="1800"/>
            </a:pPr>
            <a:r>
              <a:t>eise getrennt angefordert und nicht gegeneinander ausgetauscht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undbeanspruchte Kanten berücksichtigen</a:t>
            </a:r>
          </a:p>
        </p:txBody>
      </p:sp>
      <p:sp>
        <p:nvSpPr>
          <p:cNvPr id="3" name="Content Placeholder 2"/>
          <p:cNvSpPr>
            <a:spLocks noGrp="1"/>
          </p:cNvSpPr>
          <p:nvPr>
            <p:ph idx="1"/>
          </p:nvPr>
        </p:nvSpPr>
        <p:spPr/>
        <p:txBody>
          <a:bodyPr/>
          <a:lstStyle/>
          <a:p>
            <a:pPr>
              <a:defRPr sz="1800"/>
            </a:pPr>
            <a:r>
              <a:t>Im Bereich von Carport und Terrassenüberdachung ist die Abgrenzung zwischen trockenen und feuchtigkeitsbeanspruchten Flächen besonders wichtig. Die Hauptseite weist darauf hin, dass dekorative Verkleidungen im trockenen Wohnraum anderen Bedingungen unterliegen als Bauteile nahe Spritzwasser. Im Angebot sollte deshalb feststehen, welche Flächen stärker beansprucht werden, wie Kanten behandelt werden und welche Reinigungs- sowie Pflegemittel zugelassen sind. Angaben zur Fläche, auf der Wasser ablaufen kann, helfen bei der Abstimmung. Bei der Planung von Regenwasser-Konstruktionen ist außerdem zu klären, wie Holzflächen mit angrenzenden Bau- 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undbeanspruchte Kanten berücksichtigen</a:t>
            </a:r>
          </a:p>
        </p:txBody>
      </p:sp>
      <p:sp>
        <p:nvSpPr>
          <p:cNvPr id="3" name="Content Placeholder 2"/>
          <p:cNvSpPr>
            <a:spLocks noGrp="1"/>
          </p:cNvSpPr>
          <p:nvPr>
            <p:ph idx="1"/>
          </p:nvPr>
        </p:nvSpPr>
        <p:spPr/>
        <p:txBody>
          <a:bodyPr/>
          <a:lstStyle/>
          <a:p>
            <a:pPr>
              <a:defRPr sz="1800"/>
            </a:pPr>
            <a:r>
              <a:t> Entwässerungselementen verbunden werden, damit Material und Aufbau gemeinsam geprüft werden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Produktnachweise für die finale Auswahl verlangen</a:t>
            </a:r>
          </a:p>
        </p:txBody>
      </p:sp>
      <p:sp>
        <p:nvSpPr>
          <p:cNvPr id="3" name="Content Placeholder 2"/>
          <p:cNvSpPr>
            <a:spLocks noGrp="1"/>
          </p:cNvSpPr>
          <p:nvPr>
            <p:ph idx="1"/>
          </p:nvPr>
        </p:nvSpPr>
        <p:spPr/>
        <p:txBody>
          <a:bodyPr/>
          <a:lstStyle/>
          <a:p>
            <a:pPr>
              <a:defRPr sz="1800"/>
            </a:pPr>
            <a:r>
              <a:t>Für verleimte, furnierte oder beschichtete Bauteile gehören technische Produktunterlagen in die Angebotsmappe. Ein Herstellerdatenblatt kann Angaben zu Formaldehyd und weiteren flüchtigen Stoßen, zur Verleimungsklasse und zur Oberflächenbehandlung enthalten. Bei Klebstoffen, Lacken, Ölen oder Wachsen sind zusätzlich die Verarbeitungs- und Pflegehinweise des Herstellers bedeutsam. Eine Bezeichnung wie „bio“, „natürlich“ oder „schadstofffrei“ ersetzt keinen passenden Nachweis. Ebenso sollte die Eignung für den konkreten Einsatzort ausdrücklich bestätigt werden. Wer diese Unterlagen zusammen mit Materialangabe, Herkunftsnachweis und Muster anfor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Produktnachweise für die finale Auswahl verlangen</a:t>
            </a:r>
          </a:p>
        </p:txBody>
      </p:sp>
      <p:sp>
        <p:nvSpPr>
          <p:cNvPr id="3" name="Content Placeholder 2"/>
          <p:cNvSpPr>
            <a:spLocks noGrp="1"/>
          </p:cNvSpPr>
          <p:nvPr>
            <p:ph idx="1"/>
          </p:nvPr>
        </p:nvSpPr>
        <p:spPr/>
        <p:txBody>
          <a:bodyPr/>
          <a:lstStyle/>
          <a:p>
            <a:pPr>
              <a:defRPr sz="1800"/>
            </a:pPr>
            <a:r>
              <a:t>dert, kann Angebote für Regenwasser, Carport und Terrassenüberdachung objektiver vergleichen und offene Ausführungsfragen erkennen.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Herkunftsnachweise und Emissionspapiere für Innenausbau-Holz: was wirklich in die Angebotsmappe gehört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